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60" r:id="rId3"/>
    <p:sldId id="257" r:id="rId4"/>
    <p:sldId id="258"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44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67441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D291B17-9318-49DB-B28B-6E5994AE9581}" type="datetime1">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90881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D291B17-9318-49DB-B28B-6E5994AE9581}" type="datetime1">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30470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D291B17-9318-49DB-B28B-6E5994AE9581}" type="datetime1">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526976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D291B17-9318-49DB-B28B-6E5994AE9581}" type="datetime1">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80136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ED291B17-9318-49DB-B28B-6E5994AE9581}" type="datetime1">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55374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ED291B17-9318-49DB-B28B-6E5994AE9581}" type="datetime1">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34503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6210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2401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432820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D291B17-9318-49DB-B28B-6E5994AE9581}" type="datetime1">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00443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52556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913795" y="2912232"/>
            <a:ext cx="5107208"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2912232"/>
            <a:ext cx="5095357"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59996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82874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t>11/25/2019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77835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D291B17-9318-49DB-B28B-6E5994AE9581}" type="datetime1">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47969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D291B17-9318-49DB-B28B-6E5994AE9581}" type="datetime1">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7397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D291B17-9318-49DB-B28B-6E5994AE9581}" type="datetime1">
              <a:rPr lang="en-US" smtClean="0"/>
              <a:t>11/25/2019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771757409"/>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D826F2-789D-4F59-960D-DF1AA823CC4E}"/>
              </a:ext>
            </a:extLst>
          </p:cNvPr>
          <p:cNvSpPr>
            <a:spLocks noGrp="1"/>
          </p:cNvSpPr>
          <p:nvPr>
            <p:ph type="ctrTitle"/>
          </p:nvPr>
        </p:nvSpPr>
        <p:spPr>
          <a:xfrm>
            <a:off x="1239926" y="2029596"/>
            <a:ext cx="9613604" cy="2387600"/>
          </a:xfrm>
        </p:spPr>
        <p:txBody>
          <a:bodyPr>
            <a:normAutofit fontScale="90000"/>
          </a:bodyPr>
          <a:lstStyle/>
          <a:p>
            <a:r>
              <a:rPr lang="uk-UA" sz="2700" dirty="0" err="1"/>
              <a:t>Підпроект</a:t>
            </a:r>
            <a:r>
              <a:rPr lang="uk-UA" sz="2700" dirty="0"/>
              <a:t> Ліги старшокласників</a:t>
            </a:r>
            <a:r>
              <a:rPr lang="uk-UA" dirty="0"/>
              <a:t/>
            </a:r>
            <a:br>
              <a:rPr lang="uk-UA" dirty="0"/>
            </a:br>
            <a:r>
              <a:rPr lang="uk-UA" dirty="0"/>
              <a:t/>
            </a:r>
            <a:br>
              <a:rPr lang="uk-UA" dirty="0"/>
            </a:br>
            <a:r>
              <a:rPr lang="uk-UA" dirty="0"/>
              <a:t> «патріоти на захисті батьківщини»</a:t>
            </a:r>
          </a:p>
        </p:txBody>
      </p:sp>
      <p:sp>
        <p:nvSpPr>
          <p:cNvPr id="3" name="Підзаголовок 2">
            <a:extLst>
              <a:ext uri="{FF2B5EF4-FFF2-40B4-BE49-F238E27FC236}">
                <a16:creationId xmlns="" xmlns:a16="http://schemas.microsoft.com/office/drawing/2014/main" id="{D25DD124-E0E7-4568-8FBD-15A6295690B4}"/>
              </a:ext>
            </a:extLst>
          </p:cNvPr>
          <p:cNvSpPr>
            <a:spLocks noGrp="1"/>
          </p:cNvSpPr>
          <p:nvPr>
            <p:ph type="subTitle" idx="1"/>
          </p:nvPr>
        </p:nvSpPr>
        <p:spPr>
          <a:xfrm>
            <a:off x="3185530" y="5099534"/>
            <a:ext cx="8661913" cy="1655762"/>
          </a:xfrm>
        </p:spPr>
        <p:txBody>
          <a:bodyPr>
            <a:normAutofit lnSpcReduction="10000"/>
          </a:bodyPr>
          <a:lstStyle/>
          <a:p>
            <a:pPr algn="r"/>
            <a:r>
              <a:rPr lang="uk-UA" dirty="0"/>
              <a:t>Виконала</a:t>
            </a:r>
          </a:p>
          <a:p>
            <a:pPr algn="r"/>
            <a:r>
              <a:rPr lang="uk-UA" dirty="0"/>
              <a:t>у</a:t>
            </a:r>
            <a:r>
              <a:rPr lang="uk-UA" dirty="0" smtClean="0"/>
              <a:t>чениця </a:t>
            </a:r>
            <a:r>
              <a:rPr lang="uk-UA" dirty="0"/>
              <a:t>9 класу</a:t>
            </a:r>
          </a:p>
          <a:p>
            <a:pPr algn="r"/>
            <a:r>
              <a:rPr lang="uk-UA" dirty="0"/>
              <a:t>Слюсаренко Владислава</a:t>
            </a:r>
          </a:p>
        </p:txBody>
      </p:sp>
      <p:sp>
        <p:nvSpPr>
          <p:cNvPr id="4" name="Заголовок 1">
            <a:extLst>
              <a:ext uri="{FF2B5EF4-FFF2-40B4-BE49-F238E27FC236}">
                <a16:creationId xmlns="" xmlns:a16="http://schemas.microsoft.com/office/drawing/2014/main" id="{E03C9E0E-B0DB-44E4-AB40-0A5B9AC7E858}"/>
              </a:ext>
            </a:extLst>
          </p:cNvPr>
          <p:cNvSpPr txBox="1">
            <a:spLocks/>
          </p:cNvSpPr>
          <p:nvPr/>
        </p:nvSpPr>
        <p:spPr>
          <a:xfrm>
            <a:off x="553278" y="488961"/>
            <a:ext cx="10083210" cy="1785949"/>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uk-UA" sz="2800" b="0" dirty="0" err="1">
                <a:effectLst/>
                <a:latin typeface="Times New Roman" pitchFamily="18" charset="0"/>
                <a:cs typeface="Times New Roman" pitchFamily="18" charset="0"/>
              </a:rPr>
              <a:t>Ш</a:t>
            </a:r>
            <a:r>
              <a:rPr lang="uk-UA" sz="2000" b="0" dirty="0" err="1">
                <a:effectLst/>
                <a:latin typeface="Times New Roman" pitchFamily="18" charset="0"/>
                <a:cs typeface="Times New Roman" pitchFamily="18" charset="0"/>
              </a:rPr>
              <a:t>аринський</a:t>
            </a:r>
            <a:r>
              <a:rPr lang="uk-UA" sz="2000" b="0" dirty="0">
                <a:effectLst/>
                <a:latin typeface="Times New Roman" pitchFamily="18" charset="0"/>
                <a:cs typeface="Times New Roman" pitchFamily="18" charset="0"/>
              </a:rPr>
              <a:t> навчально –виховний комплекс </a:t>
            </a:r>
          </a:p>
          <a:p>
            <a:r>
              <a:rPr lang="uk-UA" sz="2000" b="0" dirty="0">
                <a:effectLst/>
                <a:latin typeface="Times New Roman" pitchFamily="18" charset="0"/>
                <a:cs typeface="Times New Roman" pitchFamily="18" charset="0"/>
              </a:rPr>
              <a:t>«дошкільний навчальний заклад – загальноосвітня школа І –ІІІ ступенів» </a:t>
            </a:r>
            <a:r>
              <a:rPr lang="uk-UA" sz="2400" b="0" dirty="0">
                <a:effectLst/>
                <a:latin typeface="Times New Roman" pitchFamily="18" charset="0"/>
                <a:cs typeface="Times New Roman" pitchFamily="18" charset="0"/>
              </a:rPr>
              <a:t>у</a:t>
            </a:r>
            <a:r>
              <a:rPr lang="uk-UA" sz="2000" b="0" dirty="0">
                <a:effectLst/>
                <a:latin typeface="Times New Roman" pitchFamily="18" charset="0"/>
                <a:cs typeface="Times New Roman" pitchFamily="18" charset="0"/>
              </a:rPr>
              <a:t>манської районної ради </a:t>
            </a:r>
            <a:r>
              <a:rPr lang="uk-UA" sz="2400" b="0" dirty="0">
                <a:effectLst/>
                <a:latin typeface="Times New Roman" pitchFamily="18" charset="0"/>
                <a:cs typeface="Times New Roman" pitchFamily="18" charset="0"/>
              </a:rPr>
              <a:t>Ч</a:t>
            </a:r>
            <a:r>
              <a:rPr lang="uk-UA" sz="2000" b="0" dirty="0">
                <a:effectLst/>
                <a:latin typeface="Times New Roman" pitchFamily="18" charset="0"/>
                <a:cs typeface="Times New Roman" pitchFamily="18" charset="0"/>
              </a:rPr>
              <a:t>еркаської області</a:t>
            </a:r>
          </a:p>
        </p:txBody>
      </p:sp>
    </p:spTree>
    <p:extLst>
      <p:ext uri="{BB962C8B-B14F-4D97-AF65-F5344CB8AC3E}">
        <p14:creationId xmlns:p14="http://schemas.microsoft.com/office/powerpoint/2010/main" val="19515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D08BB62-D4C9-4BA4-9F0B-1215CC7CB176}"/>
              </a:ext>
            </a:extLst>
          </p:cNvPr>
          <p:cNvSpPr txBox="1"/>
          <p:nvPr/>
        </p:nvSpPr>
        <p:spPr>
          <a:xfrm>
            <a:off x="1497495" y="954156"/>
            <a:ext cx="4598505"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sz="2000" dirty="0"/>
              <a:t>В школі працює волонтерський загін «Милосердя» який надає посильну </a:t>
            </a:r>
            <a:r>
              <a:rPr lang="uk-UA" sz="2000" dirty="0" err="1"/>
              <a:t>допому</a:t>
            </a:r>
            <a:r>
              <a:rPr lang="uk-UA" sz="2000" dirty="0"/>
              <a:t> сім’ям </a:t>
            </a:r>
            <a:r>
              <a:rPr lang="uk-UA" sz="2000" dirty="0" smtClean="0"/>
              <a:t>учасників АТО.</a:t>
            </a:r>
            <a:endParaRPr lang="uk-UA" sz="2000" dirty="0"/>
          </a:p>
        </p:txBody>
      </p:sp>
      <p:pic>
        <p:nvPicPr>
          <p:cNvPr id="4" name="Рисунок 3">
            <a:extLst>
              <a:ext uri="{FF2B5EF4-FFF2-40B4-BE49-F238E27FC236}">
                <a16:creationId xmlns="" xmlns:a16="http://schemas.microsoft.com/office/drawing/2014/main" id="{F0525A44-5921-4A00-A9A0-9241D5AF7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84" y="2676940"/>
            <a:ext cx="5584101" cy="3848928"/>
          </a:xfrm>
          <a:prstGeom prst="rect">
            <a:avLst/>
          </a:prstGeom>
        </p:spPr>
      </p:pic>
      <p:pic>
        <p:nvPicPr>
          <p:cNvPr id="6" name="Рисунок 5">
            <a:extLst>
              <a:ext uri="{FF2B5EF4-FFF2-40B4-BE49-F238E27FC236}">
                <a16:creationId xmlns="" xmlns:a16="http://schemas.microsoft.com/office/drawing/2014/main" id="{0B1E0D29-FF59-462D-8C17-D15DEFED6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789" y="366026"/>
            <a:ext cx="4598505" cy="3690906"/>
          </a:xfrm>
          <a:prstGeom prst="rect">
            <a:avLst/>
          </a:prstGeom>
        </p:spPr>
      </p:pic>
    </p:spTree>
    <p:extLst>
      <p:ext uri="{BB962C8B-B14F-4D97-AF65-F5344CB8AC3E}">
        <p14:creationId xmlns:p14="http://schemas.microsoft.com/office/powerpoint/2010/main" val="1555224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F503D1BB-49CA-4BB8-88CA-14348412C1C3}"/>
              </a:ext>
            </a:extLst>
          </p:cNvPr>
          <p:cNvPicPr/>
          <p:nvPr/>
        </p:nvPicPr>
        <p:blipFill>
          <a:blip r:embed="rId2" cstate="print"/>
          <a:stretch>
            <a:fillRect/>
          </a:stretch>
        </p:blipFill>
        <p:spPr>
          <a:xfrm>
            <a:off x="229844" y="1141030"/>
            <a:ext cx="5618922" cy="4915213"/>
          </a:xfrm>
          <a:prstGeom prst="rect">
            <a:avLst/>
          </a:prstGeom>
        </p:spPr>
      </p:pic>
      <p:pic>
        <p:nvPicPr>
          <p:cNvPr id="4" name="Рисунок 3">
            <a:extLst>
              <a:ext uri="{FF2B5EF4-FFF2-40B4-BE49-F238E27FC236}">
                <a16:creationId xmlns="" xmlns:a16="http://schemas.microsoft.com/office/drawing/2014/main" id="{52CE39F9-6582-43A2-87A1-48D99FADEA68}"/>
              </a:ext>
            </a:extLst>
          </p:cNvPr>
          <p:cNvPicPr/>
          <p:nvPr/>
        </p:nvPicPr>
        <p:blipFill>
          <a:blip r:embed="rId3" cstate="print"/>
          <a:stretch>
            <a:fillRect/>
          </a:stretch>
        </p:blipFill>
        <p:spPr>
          <a:xfrm>
            <a:off x="6016487" y="1207290"/>
            <a:ext cx="6175513" cy="4782692"/>
          </a:xfrm>
          <a:prstGeom prst="rect">
            <a:avLst/>
          </a:prstGeom>
        </p:spPr>
      </p:pic>
    </p:spTree>
    <p:extLst>
      <p:ext uri="{BB962C8B-B14F-4D97-AF65-F5344CB8AC3E}">
        <p14:creationId xmlns:p14="http://schemas.microsoft.com/office/powerpoint/2010/main" val="102842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 xmlns:a16="http://schemas.microsoft.com/office/drawing/2014/main" id="{D29E3226-91D0-427A-B10C-122C424C3DA0}"/>
              </a:ext>
            </a:extLst>
          </p:cNvPr>
          <p:cNvSpPr/>
          <p:nvPr/>
        </p:nvSpPr>
        <p:spPr>
          <a:xfrm>
            <a:off x="2014329" y="967407"/>
            <a:ext cx="8415132" cy="51891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0"/>
              </a:spcAft>
            </a:pPr>
            <a:r>
              <a:rPr lang="uk-UA" sz="32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Україна - країна героїв. За довгу історію у нас були і великі князі, і хоробрі козаки, і відчайдушні захисники. Щоб перерахувати усіх наших героїв, нам би не вистачило і стометрового аркуша паперу. В Україні вже досить довгий час йде війна. Війна специфічна. Уявлення про неї дуже різні. Інформація подається різна, а часом суперечлива.</a:t>
            </a:r>
            <a:endParaRPr lang="uk-UA"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09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C1424AB7-F991-4F82-93A1-CCD6FDAAA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40" y="1200589"/>
            <a:ext cx="6220163" cy="4665123"/>
          </a:xfrm>
          <a:prstGeom prst="rect">
            <a:avLst/>
          </a:prstGeom>
        </p:spPr>
      </p:pic>
      <p:sp>
        <p:nvSpPr>
          <p:cNvPr id="5" name="Прямокутник 4">
            <a:extLst>
              <a:ext uri="{FF2B5EF4-FFF2-40B4-BE49-F238E27FC236}">
                <a16:creationId xmlns="" xmlns:a16="http://schemas.microsoft.com/office/drawing/2014/main" id="{A74C433C-903E-4ED3-B78E-E2B575336F74}"/>
              </a:ext>
            </a:extLst>
          </p:cNvPr>
          <p:cNvSpPr/>
          <p:nvPr/>
        </p:nvSpPr>
        <p:spPr>
          <a:xfrm>
            <a:off x="6575803" y="1200589"/>
            <a:ext cx="5383821" cy="46651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15000"/>
              </a:lnSpc>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даний час необхідно, і дуже важливо розповідати про сучасних, звичайних героїв, які несуть службу в зоні АТО на даний момент, одним з таких є наш земляк </a:t>
            </a:r>
            <a:r>
              <a:rPr lang="uk-UA"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Нараєвський</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Сергій Вікторович. Коротко його біографія, народився 18 жовтня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1978 року в селі Фурманка Уманського району Черкаської області.</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 1986 по 1988 роки навчався в СШ с. Затишок. З 1988 року по 1993 рік навчався в Уманській СШ № 8. З 1993 по 1996 роки навчався в Уманському ПТУ № 36 на електромонтера сільського господарства.</a:t>
            </a:r>
            <a:endParaRPr lang="uk-UA" sz="2000" dirty="0"/>
          </a:p>
        </p:txBody>
      </p:sp>
    </p:spTree>
    <p:extLst>
      <p:ext uri="{BB962C8B-B14F-4D97-AF65-F5344CB8AC3E}">
        <p14:creationId xmlns:p14="http://schemas.microsoft.com/office/powerpoint/2010/main" val="356184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1260278B-BBD4-451B-9345-DF435EF86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87457">
            <a:off x="634239" y="623789"/>
            <a:ext cx="3624483" cy="4832644"/>
          </a:xfrm>
          <a:prstGeom prst="rect">
            <a:avLst/>
          </a:prstGeom>
        </p:spPr>
      </p:pic>
      <p:pic>
        <p:nvPicPr>
          <p:cNvPr id="6" name="Рисунок 5">
            <a:extLst>
              <a:ext uri="{FF2B5EF4-FFF2-40B4-BE49-F238E27FC236}">
                <a16:creationId xmlns="" xmlns:a16="http://schemas.microsoft.com/office/drawing/2014/main" id="{8EBB5F93-02DA-455A-AF11-E6BAEBA16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6870">
            <a:off x="5434960" y="1032001"/>
            <a:ext cx="5354960" cy="4016220"/>
          </a:xfrm>
          <a:prstGeom prst="rect">
            <a:avLst/>
          </a:prstGeom>
        </p:spPr>
      </p:pic>
      <p:sp>
        <p:nvSpPr>
          <p:cNvPr id="7" name="Прямокутник 6">
            <a:extLst>
              <a:ext uri="{FF2B5EF4-FFF2-40B4-BE49-F238E27FC236}">
                <a16:creationId xmlns="" xmlns:a16="http://schemas.microsoft.com/office/drawing/2014/main" id="{805FEA74-9D92-4A1C-A95B-A8403CF54859}"/>
              </a:ext>
            </a:extLst>
          </p:cNvPr>
          <p:cNvSpPr/>
          <p:nvPr/>
        </p:nvSpPr>
        <p:spPr>
          <a:xfrm>
            <a:off x="2611901" y="5621621"/>
            <a:ext cx="6968197" cy="77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15000"/>
              </a:lnSpc>
              <a:spcAft>
                <a:spcPts val="0"/>
              </a:spcAft>
            </a:pP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Має дружину </a:t>
            </a:r>
            <a:r>
              <a:rPr lang="uk-UA"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Глієву</a:t>
            </a: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Валентину Олександрівну та дочку - </a:t>
            </a:r>
            <a:r>
              <a:rPr lang="uk-UA"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Нараєвську</a:t>
            </a: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Вікторію Сергіївну, що народилась в 2005 році</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94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 xmlns:a16="http://schemas.microsoft.com/office/drawing/2014/main" id="{FF661964-4F0D-420E-A18B-2F46A51271FF}"/>
              </a:ext>
            </a:extLst>
          </p:cNvPr>
          <p:cNvSpPr/>
          <p:nvPr/>
        </p:nvSpPr>
        <p:spPr>
          <a:xfrm>
            <a:off x="7288695" y="1251865"/>
            <a:ext cx="4611758" cy="45858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13 травня 2015 року і по теперішній час служить в зоні АТО в 40 окремій артилерійській </a:t>
            </a:r>
            <a:r>
              <a:rPr lang="uk-UA"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бригаді</a:t>
            </a:r>
            <a:r>
              <a:rPr lang="uk-UA"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Польова Пошта В 3500 - водій в м. Володарськ.</a:t>
            </a:r>
            <a:endParaRPr lang="uk-UA" sz="3600" dirty="0"/>
          </a:p>
        </p:txBody>
      </p:sp>
      <p:pic>
        <p:nvPicPr>
          <p:cNvPr id="4" name="Рисунок 3">
            <a:extLst>
              <a:ext uri="{FF2B5EF4-FFF2-40B4-BE49-F238E27FC236}">
                <a16:creationId xmlns="" xmlns:a16="http://schemas.microsoft.com/office/drawing/2014/main" id="{72CE5AAB-67DF-41D2-9DD1-95971BE68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82" y="1130432"/>
            <a:ext cx="6438313" cy="4828735"/>
          </a:xfrm>
          <a:prstGeom prst="rect">
            <a:avLst/>
          </a:prstGeom>
        </p:spPr>
      </p:pic>
    </p:spTree>
    <p:extLst>
      <p:ext uri="{BB962C8B-B14F-4D97-AF65-F5344CB8AC3E}">
        <p14:creationId xmlns:p14="http://schemas.microsoft.com/office/powerpoint/2010/main" val="64480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 xmlns:a16="http://schemas.microsoft.com/office/drawing/2014/main" id="{CAB32E7B-1BB4-4425-807F-1A6A7ACD819E}"/>
              </a:ext>
            </a:extLst>
          </p:cNvPr>
          <p:cNvSpPr/>
          <p:nvPr/>
        </p:nvSpPr>
        <p:spPr>
          <a:xfrm>
            <a:off x="7007434" y="844542"/>
            <a:ext cx="5075582" cy="516891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15000"/>
              </a:lnSpc>
              <a:spcAft>
                <a:spcPts val="1000"/>
              </a:spcAft>
            </a:pPr>
            <a:r>
              <a:rPr lang="uk-UA"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Трохи про частину - почала існувати у лютому 2015 року згідно спільної Директиви міністра оборони України та начальника Генерального штабу - головнокомандувача Збройних сил України, на території військового містечка № 22 міста Первомайська Миколаївської області, де до 2002 року розташовувалася 46-а дивізія РВСП. Лише за перші три весняних місяці було виконано величезний обсяг роботи. Перш за все, було створено управління бригади та підрозділи забезпечення. Одразу після того, як були сформовані основні підрозділи, бригада вирушила у зону проведення антитерористичної операції на території Донецької та Луганської областей для захисту територіальної цілісності та суверенітету України, де перебуває і досі.</a:t>
            </a:r>
            <a:endParaRPr lang="uk-UA" sz="1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6409A344-EBEB-4D19-8B5A-41F159BED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0" y="880725"/>
            <a:ext cx="6795399" cy="5096550"/>
          </a:xfrm>
          <a:prstGeom prst="rect">
            <a:avLst/>
          </a:prstGeom>
        </p:spPr>
      </p:pic>
    </p:spTree>
    <p:extLst>
      <p:ext uri="{BB962C8B-B14F-4D97-AF65-F5344CB8AC3E}">
        <p14:creationId xmlns:p14="http://schemas.microsoft.com/office/powerpoint/2010/main" val="3658899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a:extLst>
              <a:ext uri="{FF2B5EF4-FFF2-40B4-BE49-F238E27FC236}">
                <a16:creationId xmlns="" xmlns:a16="http://schemas.microsoft.com/office/drawing/2014/main" id="{BAAB36C5-38C1-4B3D-890D-FDD0EBA5E134}"/>
              </a:ext>
            </a:extLst>
          </p:cNvPr>
          <p:cNvSpPr/>
          <p:nvPr/>
        </p:nvSpPr>
        <p:spPr>
          <a:xfrm>
            <a:off x="7150658" y="1136113"/>
            <a:ext cx="4829308"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800" dirty="0">
                <a:solidFill>
                  <a:srgbClr val="000000"/>
                </a:solidFill>
                <a:latin typeface="verdana" panose="020B0604030504040204" pitchFamily="34" charset="0"/>
              </a:rPr>
              <a:t>17 січня 2017 року до </a:t>
            </a:r>
            <a:r>
              <a:rPr lang="uk-UA" sz="2800" dirty="0" err="1">
                <a:solidFill>
                  <a:srgbClr val="000000"/>
                </a:solidFill>
                <a:latin typeface="verdana" panose="020B0604030504040204" pitchFamily="34" charset="0"/>
              </a:rPr>
              <a:t>Шаринського</a:t>
            </a:r>
            <a:r>
              <a:rPr lang="uk-UA" sz="2800" dirty="0">
                <a:solidFill>
                  <a:srgbClr val="000000"/>
                </a:solidFill>
                <a:latin typeface="verdana" panose="020B0604030504040204" pitchFamily="34" charset="0"/>
              </a:rPr>
              <a:t> НВК завітав  батько учениці школи ,  воїн АТО </a:t>
            </a:r>
            <a:r>
              <a:rPr lang="uk-UA" sz="2800" dirty="0" err="1">
                <a:solidFill>
                  <a:srgbClr val="000000"/>
                </a:solidFill>
                <a:latin typeface="verdana" panose="020B0604030504040204" pitchFamily="34" charset="0"/>
              </a:rPr>
              <a:t>Нараєвський</a:t>
            </a:r>
            <a:r>
              <a:rPr lang="uk-UA" sz="2800" dirty="0">
                <a:solidFill>
                  <a:srgbClr val="000000"/>
                </a:solidFill>
                <a:latin typeface="verdana" panose="020B0604030504040204" pitchFamily="34" charset="0"/>
              </a:rPr>
              <a:t> Сергій Вікторович. У своєму виступі він розповів про армію України в наш час, про створення нашого війська та сурові будні воїнів АТО.</a:t>
            </a:r>
            <a:endParaRPr lang="uk-UA" sz="2800" dirty="0"/>
          </a:p>
        </p:txBody>
      </p:sp>
      <p:pic>
        <p:nvPicPr>
          <p:cNvPr id="7" name="Рисунок 6">
            <a:extLst>
              <a:ext uri="{FF2B5EF4-FFF2-40B4-BE49-F238E27FC236}">
                <a16:creationId xmlns="" xmlns:a16="http://schemas.microsoft.com/office/drawing/2014/main" id="{87F1CDB0-6D61-4838-A93E-7A6FBCC1A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47" y="1147121"/>
            <a:ext cx="6428111" cy="4821084"/>
          </a:xfrm>
          <a:prstGeom prst="rect">
            <a:avLst/>
          </a:prstGeom>
        </p:spPr>
      </p:pic>
    </p:spTree>
    <p:extLst>
      <p:ext uri="{BB962C8B-B14F-4D97-AF65-F5344CB8AC3E}">
        <p14:creationId xmlns:p14="http://schemas.microsoft.com/office/powerpoint/2010/main" val="2450666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 xmlns:a16="http://schemas.microsoft.com/office/drawing/2014/main" id="{C02A33DC-5FF3-404F-A632-EA0351976B27}"/>
              </a:ext>
            </a:extLst>
          </p:cNvPr>
          <p:cNvSpPr/>
          <p:nvPr/>
        </p:nvSpPr>
        <p:spPr>
          <a:xfrm>
            <a:off x="7355030" y="1243624"/>
            <a:ext cx="4518917" cy="48941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800" dirty="0">
                <a:solidFill>
                  <a:srgbClr val="000000"/>
                </a:solidFill>
                <a:latin typeface="verdana" panose="020B0604030504040204" pitchFamily="34" charset="0"/>
              </a:rPr>
              <a:t>Зустріч пройшла в теплій,  дружній атмосфері. Найбільшою відзнакою нашої роботи,  ми  вважаємо - бойовий прапор, переданий нам з передової від вдячних воїнів, яких ми чекаємо додому!</a:t>
            </a:r>
            <a:endParaRPr lang="uk-UA" sz="2800" dirty="0"/>
          </a:p>
        </p:txBody>
      </p:sp>
      <p:pic>
        <p:nvPicPr>
          <p:cNvPr id="3" name="Рисунок 2">
            <a:extLst>
              <a:ext uri="{FF2B5EF4-FFF2-40B4-BE49-F238E27FC236}">
                <a16:creationId xmlns="" xmlns:a16="http://schemas.microsoft.com/office/drawing/2014/main" id="{E1A64246-BFB0-4181-9C30-D7849CB9A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31" y="1243624"/>
            <a:ext cx="6608299" cy="4956225"/>
          </a:xfrm>
          <a:prstGeom prst="rect">
            <a:avLst/>
          </a:prstGeom>
        </p:spPr>
      </p:pic>
    </p:spTree>
    <p:extLst>
      <p:ext uri="{BB962C8B-B14F-4D97-AF65-F5344CB8AC3E}">
        <p14:creationId xmlns:p14="http://schemas.microsoft.com/office/powerpoint/2010/main" val="190117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 xmlns:a16="http://schemas.microsoft.com/office/drawing/2014/main" id="{4FEBE3C1-749C-433E-BBFF-0867CCAACE88}"/>
              </a:ext>
            </a:extLst>
          </p:cNvPr>
          <p:cNvSpPr/>
          <p:nvPr/>
        </p:nvSpPr>
        <p:spPr>
          <a:xfrm>
            <a:off x="1948681" y="649357"/>
            <a:ext cx="8785580" cy="5586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Серед них несе службу і Сергій Вікторович, який на даний час має безліч нагород і відзнак, серед них:</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1.Орден "За вірність народу України" № 2023 25 травня 2016 </a:t>
            </a:r>
            <a:r>
              <a:rPr lang="en-US"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Медаль	"За єдність Україні" 6.12.2015 р. № 1515;</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 Медаль "За вірність народу України І ступеня" 28 червня 2016 р. №1223;</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4. Медаль "За вірність народу України II ступеня" 3 листопада 2016 р. №1021;</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Почесна відзнака "Перемога за нами сектор М" 28 червня 2016 р.№ 601;</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6. Почесна відзнака "Учасник бойових дій" 6 грудня.2015 року;</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uk-UA" sz="2400"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7. Почесна відзнака "Учасник АТО" 25 травня 2016 року.</a:t>
            </a:r>
            <a:endParaRPr lang="uk-UA"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282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Булат</Template>
  <TotalTime>77</TotalTime>
  <Words>410</Words>
  <Application>Microsoft Office PowerPoint</Application>
  <PresentationFormat>Произвольный</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Damask</vt:lpstr>
      <vt:lpstr>Підпроект Ліги старшокласників   «патріоти на захисті батьківщини»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кr</cp:lastModifiedBy>
  <cp:revision>11</cp:revision>
  <dcterms:created xsi:type="dcterms:W3CDTF">2019-11-19T08:35:43Z</dcterms:created>
  <dcterms:modified xsi:type="dcterms:W3CDTF">2019-11-25T13:56:04Z</dcterms:modified>
</cp:coreProperties>
</file>